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58" r:id="rId3"/>
    <p:sldId id="299" r:id="rId4"/>
    <p:sldId id="295" r:id="rId5"/>
    <p:sldId id="280" r:id="rId6"/>
    <p:sldId id="300" r:id="rId7"/>
    <p:sldId id="336" r:id="rId8"/>
    <p:sldId id="333" r:id="rId9"/>
    <p:sldId id="334" r:id="rId10"/>
    <p:sldId id="335" r:id="rId11"/>
    <p:sldId id="337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66"/>
    <a:srgbClr val="7030A0"/>
    <a:srgbClr val="FF33CC"/>
    <a:srgbClr val="FF7D7D"/>
    <a:srgbClr val="FFABCD"/>
    <a:srgbClr val="C7A1E3"/>
    <a:srgbClr val="EFC1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90" y="180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8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74575-5F43-4B44-9DAA-81151ABFD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2" y="2303269"/>
            <a:ext cx="2217010" cy="32126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572700" y="171748"/>
            <a:ext cx="11362902" cy="1800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Classes: Nouns, adjective, verbs, adverbs</a:t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Video Games</a:t>
            </a:r>
            <a:endParaRPr lang="en-GB" sz="4800" i="1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4B3097-D562-4E9E-ADD5-D0F4211E6D19}"/>
              </a:ext>
            </a:extLst>
          </p:cNvPr>
          <p:cNvSpPr/>
          <p:nvPr/>
        </p:nvSpPr>
        <p:spPr>
          <a:xfrm>
            <a:off x="7132996" y="3647012"/>
            <a:ext cx="2297198" cy="1636210"/>
          </a:xfrm>
          <a:prstGeom prst="wedgeRoundRectCallout">
            <a:avLst>
              <a:gd name="adj1" fmla="val 66913"/>
              <a:gd name="adj2" fmla="val -748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think some of the characters are rather scary when they shout loudly.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3525086" y="3022760"/>
            <a:ext cx="2729065" cy="1773675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love seeing the fun characters in Mario games, whizzing fast in their vehicles or jumping high in the air.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C363-907C-4704-9DBD-8A32634D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15" y="1779044"/>
            <a:ext cx="1815684" cy="373593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0429FC-7416-0C48-8355-B7387EA82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4065" y="50949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F22964D-2A62-A446-8C8D-48DE1D58D7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0024" y="5496384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837" y="1254582"/>
            <a:ext cx="929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Can you think of two word classes that these can belong to? </a:t>
            </a:r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3540938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4308338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is a really </a:t>
            </a:r>
            <a:r>
              <a:rPr lang="en-GB" sz="2000" dirty="0">
                <a:solidFill>
                  <a:srgbClr val="FF0000"/>
                </a:solidFill>
              </a:rPr>
              <a:t>dirty </a:t>
            </a:r>
            <a:r>
              <a:rPr lang="en-GB" sz="2000" dirty="0">
                <a:solidFill>
                  <a:schemeClr val="tx1"/>
                </a:solidFill>
              </a:rPr>
              <a:t>kart!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8068" y="1530007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8305508" y="4505879"/>
            <a:ext cx="2104910" cy="1367844"/>
          </a:xfrm>
          <a:prstGeom prst="wedgeRoundRectCallout">
            <a:avLst>
              <a:gd name="adj1" fmla="val 44374"/>
              <a:gd name="adj2" fmla="val -941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Wario is always playing </a:t>
            </a:r>
            <a:r>
              <a:rPr lang="en-GB" sz="2000" dirty="0">
                <a:solidFill>
                  <a:srgbClr val="FF0000"/>
                </a:solidFill>
              </a:rPr>
              <a:t>dirty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7678169" y="2081653"/>
            <a:ext cx="2104910" cy="1367844"/>
          </a:xfrm>
          <a:prstGeom prst="wedgeRoundRectCallout">
            <a:avLst>
              <a:gd name="adj1" fmla="val 81504"/>
              <a:gd name="adj2" fmla="val -37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am going to </a:t>
            </a:r>
            <a:r>
              <a:rPr lang="en-GB" sz="2000" dirty="0">
                <a:solidFill>
                  <a:srgbClr val="FF0000"/>
                </a:solidFill>
              </a:rPr>
              <a:t>design</a:t>
            </a:r>
            <a:r>
              <a:rPr lang="en-GB" sz="2000" dirty="0">
                <a:solidFill>
                  <a:schemeClr val="tx1"/>
                </a:solidFill>
              </a:rPr>
              <a:t> a new house.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27570" y="5546785"/>
            <a:ext cx="1508136" cy="775308"/>
            <a:chOff x="8793850" y="1653743"/>
            <a:chExt cx="1508136" cy="775308"/>
          </a:xfrm>
        </p:grpSpPr>
        <p:sp>
          <p:nvSpPr>
            <p:cNvPr id="16" name="Rectangle 15"/>
            <p:cNvSpPr/>
            <p:nvPr/>
          </p:nvSpPr>
          <p:spPr>
            <a:xfrm>
              <a:off x="8793850" y="1967386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748891" y="1653743"/>
              <a:ext cx="553095" cy="4457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295292" y="5322499"/>
            <a:ext cx="1720288" cy="904621"/>
            <a:chOff x="2007508" y="5252291"/>
            <a:chExt cx="1720288" cy="904621"/>
          </a:xfrm>
        </p:grpSpPr>
        <p:sp>
          <p:nvSpPr>
            <p:cNvPr id="17" name="Rectangle 16"/>
            <p:cNvSpPr/>
            <p:nvPr/>
          </p:nvSpPr>
          <p:spPr>
            <a:xfrm>
              <a:off x="2180820" y="5695247"/>
              <a:ext cx="1546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adjective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007508" y="5252291"/>
              <a:ext cx="276044" cy="5379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087202" y="2147043"/>
            <a:ext cx="2104910" cy="1367844"/>
          </a:xfrm>
          <a:prstGeom prst="wedgeRoundRectCallout">
            <a:avLst>
              <a:gd name="adj1" fmla="val -44557"/>
              <a:gd name="adj2" fmla="val 84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</a:t>
            </a:r>
            <a:r>
              <a:rPr lang="en-GB" sz="2000" dirty="0">
                <a:solidFill>
                  <a:srgbClr val="FF0000"/>
                </a:solidFill>
              </a:rPr>
              <a:t>design</a:t>
            </a:r>
            <a:r>
              <a:rPr lang="en-GB" sz="2000" dirty="0">
                <a:solidFill>
                  <a:schemeClr val="tx1"/>
                </a:solidFill>
              </a:rPr>
              <a:t> is great!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41452" y="2847291"/>
            <a:ext cx="1093841" cy="1024433"/>
            <a:chOff x="9246938" y="1653743"/>
            <a:chExt cx="1093841" cy="1024433"/>
          </a:xfrm>
        </p:grpSpPr>
        <p:sp>
          <p:nvSpPr>
            <p:cNvPr id="25" name="Rectangle 24"/>
            <p:cNvSpPr/>
            <p:nvPr/>
          </p:nvSpPr>
          <p:spPr>
            <a:xfrm>
              <a:off x="9246938" y="2216511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verb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9793859" y="1653743"/>
              <a:ext cx="508127" cy="653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71337" y="2010620"/>
            <a:ext cx="2007814" cy="530848"/>
            <a:chOff x="7898092" y="2161429"/>
            <a:chExt cx="2007814" cy="530848"/>
          </a:xfrm>
        </p:grpSpPr>
        <p:sp>
          <p:nvSpPr>
            <p:cNvPr id="28" name="Rectangle 27"/>
            <p:cNvSpPr/>
            <p:nvPr/>
          </p:nvSpPr>
          <p:spPr>
            <a:xfrm>
              <a:off x="8812065" y="2161429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noun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>
              <a:off x="7898092" y="2392262"/>
              <a:ext cx="913973" cy="3000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E8C7C8-F5B2-2C43-87CD-A7A36305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4848" y="748245"/>
            <a:ext cx="812800" cy="812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21" grpId="0" animBg="1"/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plumber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rescue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race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1299" y="5509006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7114143" y="5509006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07" y="2239098"/>
            <a:ext cx="3109823" cy="15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F82418-AC6B-A440-B420-C251BDE91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2470" y="1892033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365" y="2397948"/>
            <a:ext cx="6338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ario</a:t>
            </a: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ushroom </a:t>
            </a:r>
            <a:r>
              <a:rPr lang="en-GB" sz="2800" b="1" i="1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own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Yoshi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dinosaur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273" y="4812935"/>
            <a:ext cx="9950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When a noun is a particular name it is called a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proper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E0FDB-A7A6-4092-83D0-2B5F84BC6098}"/>
              </a:ext>
            </a:extLst>
          </p:cNvPr>
          <p:cNvSpPr/>
          <p:nvPr/>
        </p:nvSpPr>
        <p:spPr>
          <a:xfrm>
            <a:off x="1010653" y="2374651"/>
            <a:ext cx="2390943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Proper nouns  are shown using capital letters.</a:t>
            </a:r>
            <a:endParaRPr lang="en-GB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E33B03-399B-4192-A259-D2312BF761F9}"/>
              </a:ext>
            </a:extLst>
          </p:cNvPr>
          <p:cNvCxnSpPr>
            <a:cxnSpLocks/>
          </p:cNvCxnSpPr>
          <p:nvPr/>
        </p:nvCxnSpPr>
        <p:spPr>
          <a:xfrm>
            <a:off x="3400926" y="2691481"/>
            <a:ext cx="2197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3E200-57D7-4584-BBFA-DE590AD0BD29}"/>
              </a:ext>
            </a:extLst>
          </p:cNvPr>
          <p:cNvCxnSpPr>
            <a:cxnSpLocks/>
          </p:cNvCxnSpPr>
          <p:nvPr/>
        </p:nvCxnSpPr>
        <p:spPr>
          <a:xfrm>
            <a:off x="3400926" y="2882482"/>
            <a:ext cx="1403987" cy="12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6D14B1-B67C-4177-9881-161E6380312A}"/>
              </a:ext>
            </a:extLst>
          </p:cNvPr>
          <p:cNvCxnSpPr>
            <a:cxnSpLocks/>
          </p:cNvCxnSpPr>
          <p:nvPr/>
        </p:nvCxnSpPr>
        <p:spPr>
          <a:xfrm>
            <a:off x="3400926" y="3196808"/>
            <a:ext cx="1343602" cy="271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D957F-3FB6-44B1-B696-14E3749B2B68}"/>
              </a:ext>
            </a:extLst>
          </p:cNvPr>
          <p:cNvCxnSpPr>
            <a:cxnSpLocks/>
          </p:cNvCxnSpPr>
          <p:nvPr/>
        </p:nvCxnSpPr>
        <p:spPr>
          <a:xfrm flipH="1" flipV="1">
            <a:off x="3400927" y="2691481"/>
            <a:ext cx="3066134" cy="313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Yoshi, Nintendo, Mario Bros, Super Mario, Video Ga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07" y="3090445"/>
            <a:ext cx="1966523" cy="14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5D9E55-6629-D64C-A3EF-7651142D9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93679" y="45582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DEA244-121D-1247-A21F-E5EE0DFCD1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253" y="5483753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Verbs </a:t>
            </a:r>
          </a:p>
          <a:p>
            <a:pPr algn="ctr"/>
            <a:r>
              <a:rPr lang="en-GB" sz="2800" dirty="0"/>
              <a:t>Verbs indicate what someone or something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doing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50"/>
                </a:solidFill>
              </a:rPr>
              <a:t>feeling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B050"/>
                </a:solidFill>
              </a:rPr>
              <a:t>being</a:t>
            </a:r>
            <a:r>
              <a:rPr lang="en-GB" sz="28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6" y="2566045"/>
            <a:ext cx="3914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Mario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gasped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The kart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hurtled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He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Princess Peach.</a:t>
            </a:r>
          </a:p>
          <a:p>
            <a:pPr algn="ctr"/>
            <a:r>
              <a:rPr lang="en-GB" sz="2800" i="1">
                <a:latin typeface="+mj-lt"/>
              </a:rPr>
              <a:t>I </a:t>
            </a:r>
            <a:r>
              <a:rPr lang="en-GB" sz="2800" i="1">
                <a:solidFill>
                  <a:srgbClr val="00B050"/>
                </a:solidFill>
                <a:latin typeface="+mj-lt"/>
              </a:rPr>
              <a:t>win</a:t>
            </a:r>
            <a:r>
              <a:rPr lang="en-GB" sz="2800" i="1">
                <a:latin typeface="+mj-lt"/>
              </a:rPr>
              <a:t>!</a:t>
            </a:r>
            <a:endParaRPr lang="en-GB" sz="28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8000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FBA8FD-E510-4024-94ED-13FA1556056B}"/>
              </a:ext>
            </a:extLst>
          </p:cNvPr>
          <p:cNvCxnSpPr>
            <a:cxnSpLocks/>
          </p:cNvCxnSpPr>
          <p:nvPr/>
        </p:nvCxnSpPr>
        <p:spPr>
          <a:xfrm>
            <a:off x="5096845" y="2997642"/>
            <a:ext cx="975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EBA5C-F96C-4AAA-8666-E9EFD3D82F71}"/>
              </a:ext>
            </a:extLst>
          </p:cNvPr>
          <p:cNvCxnSpPr>
            <a:cxnSpLocks/>
          </p:cNvCxnSpPr>
          <p:nvPr/>
        </p:nvCxnSpPr>
        <p:spPr>
          <a:xfrm>
            <a:off x="5096845" y="3436288"/>
            <a:ext cx="10703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21CF3-A60F-4A15-A44C-EA1F3C8B0E8A}"/>
              </a:ext>
            </a:extLst>
          </p:cNvPr>
          <p:cNvCxnSpPr>
            <a:cxnSpLocks/>
          </p:cNvCxnSpPr>
          <p:nvPr/>
        </p:nvCxnSpPr>
        <p:spPr>
          <a:xfrm>
            <a:off x="4576729" y="3895788"/>
            <a:ext cx="4235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2C3077-48CA-4E1A-8D00-1B4F3568AD12}"/>
              </a:ext>
            </a:extLst>
          </p:cNvPr>
          <p:cNvCxnSpPr>
            <a:cxnSpLocks/>
          </p:cNvCxnSpPr>
          <p:nvPr/>
        </p:nvCxnSpPr>
        <p:spPr>
          <a:xfrm>
            <a:off x="5721564" y="4287078"/>
            <a:ext cx="1789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Super Mario, Game, Nintendo, Super, Retro, Class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64" y="2893394"/>
            <a:ext cx="2646281" cy="1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931CAF-AD7D-214D-8176-7DBA4A59D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2161" y="83049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DB2904-3D64-CA4A-856A-CF133F2EDC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5503541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33CC"/>
                </a:solidFill>
              </a:rPr>
              <a:t>Adjectives</a:t>
            </a:r>
            <a:r>
              <a:rPr lang="en-GB" sz="3200" b="1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FF33CC"/>
                </a:solidFill>
                <a:cs typeface="Arial" panose="020B0604020202020204" pitchFamily="34" charset="0"/>
              </a:rPr>
              <a:t>adjective </a:t>
            </a:r>
            <a:r>
              <a:rPr lang="en-GB" sz="2800" dirty="0">
                <a:cs typeface="Arial" panose="020B0604020202020204" pitchFamily="34" charset="0"/>
              </a:rPr>
              <a:t>is a describing word. 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It tells you more about a </a:t>
            </a:r>
            <a:r>
              <a:rPr lang="en-GB" sz="28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800" dirty="0">
                <a:cs typeface="Arial" panose="020B0604020202020204" pitchFamily="34" charset="0"/>
              </a:rPr>
              <a:t>.</a:t>
            </a:r>
            <a:endParaRPr lang="en-GB" sz="28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those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some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exciting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news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nice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normal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day</a:t>
            </a:r>
          </a:p>
          <a:p>
            <a:pPr algn="ctr"/>
            <a:r>
              <a:rPr lang="en-GB" sz="2800" i="1" dirty="0">
                <a:latin typeface="+mj-lt"/>
              </a:rPr>
              <a:t>his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clenched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14037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59493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r>
              <a:rPr lang="en-GB" sz="2800" i="1" dirty="0">
                <a:latin typeface="+mj-lt"/>
              </a:rPr>
              <a:t> were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</a:t>
            </a:r>
            <a:r>
              <a:rPr lang="en-GB" sz="2800" i="1" dirty="0">
                <a:latin typeface="+mj-lt"/>
              </a:rPr>
              <a:t>.</a:t>
            </a:r>
          </a:p>
        </p:txBody>
      </p:sp>
      <p:pic>
        <p:nvPicPr>
          <p:cNvPr id="5122" name="Picture 2" descr="Mario, Luigi, Figures, Funny, Colorful, Cute, Child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" y="2566045"/>
            <a:ext cx="3398728" cy="21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0708AD-BA06-184C-AF25-46D97F773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78895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29B818-699C-9541-89B0-7AE766D117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3416208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21" y="605812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8310" y="484524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tells you more about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96002" y="1591309"/>
            <a:ext cx="284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It helps us express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4071" y="5272571"/>
            <a:ext cx="179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spoke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88937" y="5272571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arrived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9656A6-F161-4FB3-BBC9-FD9792918E27}"/>
              </a:ext>
            </a:extLst>
          </p:cNvPr>
          <p:cNvSpPr/>
          <p:nvPr/>
        </p:nvSpPr>
        <p:spPr>
          <a:xfrm>
            <a:off x="9826237" y="5272571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ran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9151090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86668" y="286546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around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99314" y="4557431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everywhere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614178" y="479977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nearby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46263" y="41163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back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51090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71529" y="3525368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inside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24736" y="293364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79074" y="258241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818987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88960" y="268532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earlier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17624" y="4485465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39517" y="2916160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soon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7838" y="369770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77838" y="43904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40880" y="429731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next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44009" y="4621251"/>
            <a:ext cx="137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yesterday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32746" y="360400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0646" y="3064072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often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917508" y="3353400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74866" y="263848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62446" y="4630187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carefully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0053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gently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50152" y="3824611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wildly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86082" y="268346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8379" y="427789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loudly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54518" y="4568943"/>
            <a:ext cx="181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67614" y="286847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76408" y="2977846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hard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33698" y="1591309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time</a:t>
            </a:r>
            <a:endParaRPr lang="en-GB" sz="2800" dirty="0"/>
          </a:p>
        </p:txBody>
      </p:sp>
      <p:sp>
        <p:nvSpPr>
          <p:cNvPr id="84" name="Rectangle 83"/>
          <p:cNvSpPr/>
          <p:nvPr/>
        </p:nvSpPr>
        <p:spPr>
          <a:xfrm>
            <a:off x="7411874" y="159130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and </a:t>
            </a:r>
            <a:r>
              <a:rPr lang="en-GB" sz="2800" b="1" dirty="0"/>
              <a:t>place</a:t>
            </a:r>
            <a:r>
              <a:rPr lang="en-GB" sz="2800" dirty="0"/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11428" y="1591309"/>
            <a:ext cx="141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manner,</a:t>
            </a:r>
            <a:endParaRPr lang="en-GB" sz="2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FA2BEE-B522-424C-9A13-3B4615ABE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34" y="657853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5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6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9" grpId="0"/>
      <p:bldP spid="40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5921" y="2367219"/>
            <a:ext cx="684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can come before or after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2219" y="1575749"/>
            <a:ext cx="1700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0893" y="1575748"/>
            <a:ext cx="663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6814" y="1566521"/>
            <a:ext cx="89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2198" y="1575749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2484" y="4288868"/>
            <a:ext cx="6209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/>
              <a:t>Which</a:t>
            </a:r>
            <a:r>
              <a:rPr lang="en-GB" sz="2400" b="1" i="1" dirty="0"/>
              <a:t> </a:t>
            </a:r>
            <a:r>
              <a:rPr lang="en-GB" sz="2400" b="1" i="1" dirty="0">
                <a:solidFill>
                  <a:srgbClr val="00B050"/>
                </a:solidFill>
              </a:rPr>
              <a:t>verbs </a:t>
            </a:r>
            <a:r>
              <a:rPr lang="en-GB" sz="2400" i="1" dirty="0"/>
              <a:t>are being modified by the </a:t>
            </a:r>
            <a:r>
              <a:rPr lang="en-GB" sz="2400" b="1" i="1" dirty="0">
                <a:solidFill>
                  <a:srgbClr val="FF6600"/>
                </a:solidFill>
              </a:rPr>
              <a:t>adverbs</a:t>
            </a:r>
            <a:r>
              <a:rPr lang="en-GB" sz="2400" i="1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4980" y="3467300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spoke 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6188" y="3469759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0FCC2D-1248-474D-8FB0-C871F9453506}"/>
              </a:ext>
            </a:extLst>
          </p:cNvPr>
          <p:cNvSpPr/>
          <p:nvPr/>
        </p:nvSpPr>
        <p:spPr>
          <a:xfrm>
            <a:off x="8478246" y="1564385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980" y="3471313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spoke </a:t>
            </a:r>
            <a:r>
              <a:rPr lang="en-GB" sz="2400" i="1" dirty="0">
                <a:latin typeface="+mj-lt"/>
              </a:rPr>
              <a:t>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56188" y="3469508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20" y="4569438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D02B36-FD9D-324C-9946-DF8EA3F03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4977" y="1795217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how Mario and Luigi are using the word ‘click’.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2940046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3642129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heard a loud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174526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6593215" y="258223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will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 my fingers loudly.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 verb and the other is a noun.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01796" y="1927203"/>
            <a:ext cx="996352" cy="1040284"/>
            <a:chOff x="7901796" y="1927203"/>
            <a:chExt cx="996352" cy="1040284"/>
          </a:xfrm>
        </p:grpSpPr>
        <p:sp>
          <p:nvSpPr>
            <p:cNvPr id="16" name="Rectangle 15"/>
            <p:cNvSpPr/>
            <p:nvPr/>
          </p:nvSpPr>
          <p:spPr>
            <a:xfrm>
              <a:off x="8101919" y="1927203"/>
              <a:ext cx="796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01796" y="2307245"/>
              <a:ext cx="362310" cy="6602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4676093"/>
            <a:ext cx="1373428" cy="922691"/>
            <a:chOff x="2087202" y="5342302"/>
            <a:chExt cx="1373428" cy="922691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98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noun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342302"/>
              <a:ext cx="665671" cy="5939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6D040F-5B66-EC49-B939-D4A1032F2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3488" y="669431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94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What about the word ‘hard’.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3540938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2581723" y="4308338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is a super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piece of cheese!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93630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6593215" y="177327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find swimming very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to do.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an adverb and the other is an adjective.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34901" y="2796882"/>
            <a:ext cx="1675190" cy="933328"/>
            <a:chOff x="8834662" y="1744849"/>
            <a:chExt cx="1675190" cy="933328"/>
          </a:xfrm>
        </p:grpSpPr>
        <p:sp>
          <p:nvSpPr>
            <p:cNvPr id="16" name="Rectangle 15"/>
            <p:cNvSpPr/>
            <p:nvPr/>
          </p:nvSpPr>
          <p:spPr>
            <a:xfrm>
              <a:off x="8834662" y="2216512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793859" y="1744849"/>
              <a:ext cx="715993" cy="5623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5141343"/>
            <a:ext cx="1546976" cy="1123650"/>
            <a:chOff x="2087202" y="5141343"/>
            <a:chExt cx="1546976" cy="1123650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1546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adjective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141343"/>
              <a:ext cx="232913" cy="794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D115DD-F3C6-164E-A0A5-80E2B3F81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4933" y="762320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11563</TotalTime>
  <Words>527</Words>
  <Application>Microsoft Office PowerPoint</Application>
  <PresentationFormat>Widescreen</PresentationFormat>
  <Paragraphs>131</Paragraphs>
  <Slides>11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Carol McDonald</cp:lastModifiedBy>
  <cp:revision>686</cp:revision>
  <cp:lastPrinted>2018-05-09T10:54:19Z</cp:lastPrinted>
  <dcterms:created xsi:type="dcterms:W3CDTF">2013-08-23T07:43:20Z</dcterms:created>
  <dcterms:modified xsi:type="dcterms:W3CDTF">2020-06-26T09:30:59Z</dcterms:modified>
</cp:coreProperties>
</file>